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modernComment_104_11E6084.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6" r:id="rId5"/>
  </p:sldMasterIdLst>
  <p:notesMasterIdLst>
    <p:notesMasterId r:id="rId17"/>
  </p:notesMasterIdLst>
  <p:handoutMasterIdLst>
    <p:handoutMasterId r:id="rId18"/>
  </p:handoutMasterIdLst>
  <p:sldIdLst>
    <p:sldId id="256" r:id="rId6"/>
    <p:sldId id="257" r:id="rId7"/>
    <p:sldId id="258" r:id="rId8"/>
    <p:sldId id="259" r:id="rId9"/>
    <p:sldId id="260" r:id="rId10"/>
    <p:sldId id="266" r:id="rId11"/>
    <p:sldId id="267" r:id="rId12"/>
    <p:sldId id="261" r:id="rId13"/>
    <p:sldId id="262" r:id="rId14"/>
    <p:sldId id="264" r:id="rId15"/>
    <p:sldId id="26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CE2342-7D07-AE10-F3B4-3A26ECAA1EF8}" name="Stephanie Souza" initials="SS" userId="113d1c0a12631a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B5100-E2A4-4A57-A1C6-93BC0625AEEB}" v="13" dt="2024-07-24T01:36:16.322"/>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291" autoAdjust="0"/>
  </p:normalViewPr>
  <p:slideViewPr>
    <p:cSldViewPr snapToGrid="0" showGuides="1">
      <p:cViewPr varScale="1">
        <p:scale>
          <a:sx n="68" d="100"/>
          <a:sy n="68" d="100"/>
        </p:scale>
        <p:origin x="882" y="60"/>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omments/modernComment_104_11E6084.xml><?xml version="1.0" encoding="utf-8"?>
<p188:cmLst xmlns:a="http://schemas.openxmlformats.org/drawingml/2006/main" xmlns:r="http://schemas.openxmlformats.org/officeDocument/2006/relationships" xmlns:p188="http://schemas.microsoft.com/office/powerpoint/2018/8/main">
  <p188:cm id="{94FC1889-0294-4FB6-8317-EB5887F9DEDD}" authorId="{36CE2342-7D07-AE10-F3B4-3A26ECAA1EF8}" created="2024-07-23T05:21:49.423">
    <ac:txMkLst xmlns:ac="http://schemas.microsoft.com/office/drawing/2013/main/command">
      <pc:docMk xmlns:pc="http://schemas.microsoft.com/office/powerpoint/2013/main/command"/>
      <pc:sldMk xmlns:pc="http://schemas.microsoft.com/office/powerpoint/2013/main/command" cId="18768004" sldId="260"/>
      <ac:spMk id="18" creationId="{BDB044C1-DA6F-16F2-34B2-65EAF7DE5007}"/>
      <ac:txMk cp="226" len="63">
        <ac:context len="291" hash="3721787402"/>
      </ac:txMk>
    </ac:txMkLst>
    <p188:pos x="3383987" y="1981700"/>
    <p188:txBody>
      <a:bodyPr/>
      <a:lstStyle/>
      <a:p>
        <a:r>
          <a:rPr lang="en-US"/>
          <a:t>We need to explain why we chose one over the other. Happy to revise statement if we decide to go back and clean the Extract code to only use one file output.</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7/23/2024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7/23/2024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6ABE-9D0C-FF15-B5FE-883C1C295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06278-D1EE-BCB4-7692-AD59D3BAE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075491-C8F0-2B0E-3D20-8E216670E562}"/>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2AD42303-E103-199B-0712-639C9F014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200F9-6113-AA84-38EB-3BFE21F8615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758147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988-03D0-9C77-ECA4-98F9E5530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E0B3B-1A81-B00C-8A61-1AA275286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97F42-35E9-2DEC-5E3A-7E003C5A3C29}"/>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FC963D25-F828-E81F-09B3-A3A5494ED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B04A-AE7F-49D3-ECBB-3A93CA671E0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689863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9DF7-4330-D283-7C92-9379DA9A6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FC226-7593-95E7-9FAD-71F039F4A3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10704-D05C-C343-FD97-07E304A52C05}"/>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7D9755E6-AB3E-0691-54EB-9CA49E735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6BC5D-38DB-57C6-4DE7-E5A224FAC36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22576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8F2E-C719-15DD-C1F5-D327E5D7F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DE780-EC46-EEF1-F9D7-33EE79AB98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4E5149-D74A-A192-82FC-18C3A0C3F7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95A70-EE56-7861-2894-902E4B6D745D}"/>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6" name="Footer Placeholder 5">
            <a:extLst>
              <a:ext uri="{FF2B5EF4-FFF2-40B4-BE49-F238E27FC236}">
                <a16:creationId xmlns:a16="http://schemas.microsoft.com/office/drawing/2014/main" id="{7736F407-641D-D91D-55EC-8D1FEB666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55B72-F783-2221-8999-98F2FA472AB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508317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65A1-9027-458C-9393-7F993F9618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9904CB-8285-849E-662C-270F012DC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E2D3-250B-243C-2D0A-76F5CE32A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3222E0-8BDD-1F7C-66AC-1ADD60BFB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A26FC-91B3-9835-EDD3-642B33A922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46F16-CAEF-CAF6-C337-34712F8D0D20}"/>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8" name="Footer Placeholder 7">
            <a:extLst>
              <a:ext uri="{FF2B5EF4-FFF2-40B4-BE49-F238E27FC236}">
                <a16:creationId xmlns:a16="http://schemas.microsoft.com/office/drawing/2014/main" id="{AFB13457-8062-616F-BCAB-D7906C936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7E2725-D33A-FD1C-C920-39A571E4019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084472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22D2-7FA0-623C-5BCA-28EE680DC1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916C6E-D898-FC30-B3C5-3CEC6080414C}"/>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4" name="Footer Placeholder 3">
            <a:extLst>
              <a:ext uri="{FF2B5EF4-FFF2-40B4-BE49-F238E27FC236}">
                <a16:creationId xmlns:a16="http://schemas.microsoft.com/office/drawing/2014/main" id="{DBD5C803-EB96-34EB-CE4D-486F1503D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431BC-863B-65D3-7E0F-B52BBE712A6F}"/>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33582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DD3F6-AA55-93BD-AA07-C17B42DBB0C1}"/>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3" name="Footer Placeholder 2">
            <a:extLst>
              <a:ext uri="{FF2B5EF4-FFF2-40B4-BE49-F238E27FC236}">
                <a16:creationId xmlns:a16="http://schemas.microsoft.com/office/drawing/2014/main" id="{964D1382-88C7-2C49-B081-C94CC8260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E8C4A9-3322-D467-2543-1BF1FF21927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735810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3274-DA0C-B75F-81E3-EB3B58621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DC8AF-FBD4-E315-EAB7-77901F425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F9682-6485-4CE9-CAF9-5E5AA249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64BEC-3C05-F7B0-D5DA-E38489444AA3}"/>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6" name="Footer Placeholder 5">
            <a:extLst>
              <a:ext uri="{FF2B5EF4-FFF2-40B4-BE49-F238E27FC236}">
                <a16:creationId xmlns:a16="http://schemas.microsoft.com/office/drawing/2014/main" id="{A4A6294C-9D2B-394A-1DE3-6A63425EC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233D8-1473-D52F-CDFD-2ADE5C10584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23060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72E7-7765-29E3-733E-2B887E5F3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D43F3-6F31-1352-ACC7-F97741D61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B128B-0EB0-38FF-0E0B-60F1CA047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F2E2A-8673-9606-6987-867CAE01D5B3}"/>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6" name="Footer Placeholder 5">
            <a:extLst>
              <a:ext uri="{FF2B5EF4-FFF2-40B4-BE49-F238E27FC236}">
                <a16:creationId xmlns:a16="http://schemas.microsoft.com/office/drawing/2014/main" id="{B960AFD9-53C3-C23F-96E0-A4064E270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FFDD0-FDCB-B6FD-D16A-3856244FD10C}"/>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048067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64FC-033C-49CE-C0D2-6EA62501EF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B4999-1091-75C2-FF9E-3ABDA3C91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97077-A438-943D-DED0-CBC15D5969B3}"/>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70191060-8FC0-DF58-5BE6-EF9C5675D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BCD94-E373-CF56-E6F4-92E4611A5AB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19698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9DA88-2678-37CE-BD2A-B730A6EA7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0B02D-7523-AD25-64EA-3EB67E3B7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44FF7-DCF5-DF61-D879-46F4673111AA}"/>
              </a:ext>
            </a:extLst>
          </p:cNvPr>
          <p:cNvSpPr>
            <a:spLocks noGrp="1"/>
          </p:cNvSpPr>
          <p:nvPr>
            <p:ph type="dt" sz="half" idx="10"/>
          </p:nvPr>
        </p:nvSpPr>
        <p:spPr/>
        <p:txBody>
          <a:body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6807A9EB-E09E-3414-C76A-1A8D79E52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B88AC-5A08-50AB-C91F-9BB30178FF1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22868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23006" y="1555716"/>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7517"/>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27427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38200" y="208162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7B87B1-359C-689D-5C0E-74BC1B67E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2491F6-D710-FB20-1AC1-B2A8AB090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6F5A5-9805-85CE-FE20-0001CF04BC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AC4DCE-EF7C-4F66-9DCD-B4EFFCBBD1B9}" type="datetimeFigureOut">
              <a:rPr lang="en-US" smtClean="0"/>
              <a:t>7/23/2024</a:t>
            </a:fld>
            <a:endParaRPr lang="en-US"/>
          </a:p>
        </p:txBody>
      </p:sp>
      <p:sp>
        <p:nvSpPr>
          <p:cNvPr id="5" name="Footer Placeholder 4">
            <a:extLst>
              <a:ext uri="{FF2B5EF4-FFF2-40B4-BE49-F238E27FC236}">
                <a16:creationId xmlns:a16="http://schemas.microsoft.com/office/drawing/2014/main" id="{27C59527-972D-E790-3102-78E6A5C43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5E6F12-E51C-5217-42C2-C8A29DEDE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82783A-679F-4824-A227-48B03EA77276}" type="slidenum">
              <a:rPr lang="en-US" smtClean="0"/>
              <a:t>‹#›</a:t>
            </a:fld>
            <a:endParaRPr lang="en-US"/>
          </a:p>
        </p:txBody>
      </p:sp>
    </p:spTree>
    <p:extLst>
      <p:ext uri="{BB962C8B-B14F-4D97-AF65-F5344CB8AC3E}">
        <p14:creationId xmlns:p14="http://schemas.microsoft.com/office/powerpoint/2010/main" val="6017787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microsoft.com/office/2018/10/relationships/comments" Target="../comments/modernComment_104_11E608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July</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sz="7200" dirty="0"/>
              <a:t>US National Parks</a:t>
            </a:r>
            <a:br>
              <a:rPr lang="en-US" sz="7200" dirty="0"/>
            </a:br>
            <a:r>
              <a:rPr lang="en-US" sz="7200" dirty="0"/>
              <a:t>Data Engineering Project</a:t>
            </a:r>
            <a:endParaRPr lang="ru-RU" sz="72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Where would you like to go next?</a:t>
            </a:r>
            <a:br>
              <a:rPr lang="en-US" dirty="0"/>
            </a:b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10</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839788" y="457200"/>
            <a:ext cx="3932237" cy="1600200"/>
          </a:xfrm>
        </p:spPr>
        <p:txBody>
          <a:bodyPr anchor="b">
            <a:normAutofit/>
          </a:bodyPr>
          <a:lstStyle/>
          <a:p>
            <a:r>
              <a:rPr lang="en-US" dirty="0"/>
              <a:t>Website</a:t>
            </a:r>
          </a:p>
        </p:txBody>
      </p:sp>
      <p:sp>
        <p:nvSpPr>
          <p:cNvPr id="14" name="Text Placeholder 4">
            <a:extLst>
              <a:ext uri="{FF2B5EF4-FFF2-40B4-BE49-F238E27FC236}">
                <a16:creationId xmlns:a16="http://schemas.microsoft.com/office/drawing/2014/main" id="{FA30726F-2F16-EACE-FD91-66BF849B7D88}"/>
              </a:ext>
            </a:extLst>
          </p:cNvPr>
          <p:cNvSpPr>
            <a:spLocks noGrp="1"/>
          </p:cNvSpPr>
          <p:nvPr>
            <p:ph type="body" sz="half" idx="2"/>
          </p:nvPr>
        </p:nvSpPr>
        <p:spPr>
          <a:xfrm>
            <a:off x="839788" y="2177592"/>
            <a:ext cx="3932237" cy="3691396"/>
          </a:xfrm>
        </p:spPr>
        <p:txBody>
          <a:bodyPr>
            <a:normAutofit lnSpcReduction="10000"/>
          </a:bodyPr>
          <a:lstStyle/>
          <a:p>
            <a:r>
              <a:rPr lang="en-US" b="1" dirty="0"/>
              <a:t>National Parks Finder</a:t>
            </a:r>
          </a:p>
          <a:p>
            <a:r>
              <a:rPr lang="en-US" dirty="0"/>
              <a:t>Our National Parks Finder app is a web-based application designed to help users discover national parks based on their desired amenities and activities. Built with a Flask backend and a MongoDB database, the app provides an interactive map that displays parks matching the user's preferences. Users can filter parks by selecting from a variety of amenities and activities, and choose the season they are interested in. The app dynamically updates the map to show relevant parks, providing detailed information about each one. This tool is perfect for planning trips and exploring the best that national parks have to offer.</a:t>
            </a:r>
          </a:p>
          <a:p>
            <a:endParaRPr lang="en-US" dirty="0"/>
          </a:p>
        </p:txBody>
      </p:sp>
      <p:pic>
        <p:nvPicPr>
          <p:cNvPr id="7" name="Picture 6" descr="A screenshot of a map&#10;&#10;Description automatically generated">
            <a:extLst>
              <a:ext uri="{FF2B5EF4-FFF2-40B4-BE49-F238E27FC236}">
                <a16:creationId xmlns:a16="http://schemas.microsoft.com/office/drawing/2014/main" id="{508F97E1-69A7-3042-2C94-4BA262212CB2}"/>
              </a:ext>
            </a:extLst>
          </p:cNvPr>
          <p:cNvPicPr>
            <a:picLocks noChangeAspect="1"/>
          </p:cNvPicPr>
          <p:nvPr/>
        </p:nvPicPr>
        <p:blipFill>
          <a:blip r:embed="rId2"/>
          <a:stretch>
            <a:fillRect/>
          </a:stretch>
        </p:blipFill>
        <p:spPr>
          <a:xfrm>
            <a:off x="5183188" y="751968"/>
            <a:ext cx="6172200" cy="4814316"/>
          </a:xfrm>
          <a:prstGeom prst="rect">
            <a:avLst/>
          </a:prstGeom>
          <a:noFill/>
        </p:spPr>
      </p:pic>
    </p:spTree>
    <p:extLst>
      <p:ext uri="{BB962C8B-B14F-4D97-AF65-F5344CB8AC3E}">
        <p14:creationId xmlns:p14="http://schemas.microsoft.com/office/powerpoint/2010/main" val="49199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Questions?</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Visit our Repo</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1050856" y="4222968"/>
            <a:ext cx="10090287" cy="474519"/>
          </a:xfrm>
        </p:spPr>
        <p:txBody>
          <a:bodyPr/>
          <a:lstStyle/>
          <a:p>
            <a:r>
              <a:rPr lang="en-US" dirty="0"/>
              <a:t>https://github.com/melmelmorales/ETL_Project</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Meet the Team</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15742" y="2961308"/>
            <a:ext cx="5285914" cy="440909"/>
          </a:xfrm>
        </p:spPr>
        <p:txBody>
          <a:bodyPr/>
          <a:lstStyle/>
          <a:p>
            <a:r>
              <a:rPr lang="en-US" dirty="0"/>
              <a:t>Melissa Morales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9" name="Text Placeholder 4">
            <a:extLst>
              <a:ext uri="{FF2B5EF4-FFF2-40B4-BE49-F238E27FC236}">
                <a16:creationId xmlns:a16="http://schemas.microsoft.com/office/drawing/2014/main" id="{84F716BA-3515-1D44-3E30-69E0B3F42C4A}"/>
              </a:ext>
            </a:extLst>
          </p:cNvPr>
          <p:cNvSpPr txBox="1">
            <a:spLocks/>
          </p:cNvSpPr>
          <p:nvPr/>
        </p:nvSpPr>
        <p:spPr>
          <a:xfrm>
            <a:off x="3892103" y="4537818"/>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Victoria Scott</a:t>
            </a:r>
          </a:p>
        </p:txBody>
      </p:sp>
      <p:sp>
        <p:nvSpPr>
          <p:cNvPr id="10" name="Text Placeholder 4">
            <a:extLst>
              <a:ext uri="{FF2B5EF4-FFF2-40B4-BE49-F238E27FC236}">
                <a16:creationId xmlns:a16="http://schemas.microsoft.com/office/drawing/2014/main" id="{B6C633DB-C816-84BD-F25A-8D7EEB481B89}"/>
              </a:ext>
            </a:extLst>
          </p:cNvPr>
          <p:cNvSpPr txBox="1">
            <a:spLocks/>
          </p:cNvSpPr>
          <p:nvPr/>
        </p:nvSpPr>
        <p:spPr>
          <a:xfrm>
            <a:off x="915742" y="6122639"/>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Stephanie Souza</a:t>
            </a:r>
          </a:p>
        </p:txBody>
      </p:sp>
      <p:grpSp>
        <p:nvGrpSpPr>
          <p:cNvPr id="11" name="Group 10">
            <a:extLst>
              <a:ext uri="{FF2B5EF4-FFF2-40B4-BE49-F238E27FC236}">
                <a16:creationId xmlns:a16="http://schemas.microsoft.com/office/drawing/2014/main" id="{389E648C-8A1E-E212-8456-07773C703247}"/>
              </a:ext>
            </a:extLst>
          </p:cNvPr>
          <p:cNvGrpSpPr/>
          <p:nvPr/>
        </p:nvGrpSpPr>
        <p:grpSpPr>
          <a:xfrm>
            <a:off x="915742" y="651755"/>
            <a:ext cx="5285914" cy="5466729"/>
            <a:chOff x="915742" y="651755"/>
            <a:chExt cx="5285914" cy="5466729"/>
          </a:xfrm>
        </p:grpSpPr>
        <p:pic>
          <p:nvPicPr>
            <p:cNvPr id="1026" name="Picture 2" descr="Profile photo for Melissa Morales">
              <a:extLst>
                <a:ext uri="{FF2B5EF4-FFF2-40B4-BE49-F238E27FC236}">
                  <a16:creationId xmlns:a16="http://schemas.microsoft.com/office/drawing/2014/main" id="{EF270585-EF66-B90B-3758-CEF8A3328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42" y="65175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Victoria Scott">
              <a:extLst>
                <a:ext uri="{FF2B5EF4-FFF2-40B4-BE49-F238E27FC236}">
                  <a16:creationId xmlns:a16="http://schemas.microsoft.com/office/drawing/2014/main" id="{F9FFBCDA-6635-91AC-AE8D-B0DB28A80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103" y="222826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Stephanie Souza">
              <a:extLst>
                <a:ext uri="{FF2B5EF4-FFF2-40B4-BE49-F238E27FC236}">
                  <a16:creationId xmlns:a16="http://schemas.microsoft.com/office/drawing/2014/main" id="{CBFD5660-4052-788F-71E3-0E10B8FC0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42" y="3808931"/>
              <a:ext cx="2309553" cy="2309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734226"/>
            <a:ext cx="5320386" cy="782638"/>
          </a:xfrm>
        </p:spPr>
        <p:txBody>
          <a:bodyPr/>
          <a:lstStyle/>
          <a:p>
            <a:r>
              <a:rPr lang="en-US" dirty="0"/>
              <a:t>NPS Project Plan</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a:xfrm>
            <a:off x="838200" y="1793125"/>
            <a:ext cx="5320386" cy="1181724"/>
          </a:xfrm>
        </p:spPr>
        <p:txBody>
          <a:bodyPr>
            <a:normAutofit fontScale="92500" lnSpcReduction="10000"/>
          </a:bodyPr>
          <a:lstStyle/>
          <a:p>
            <a:r>
              <a:rPr lang="en-US" dirty="0"/>
              <a:t>Evaluate and describe key aspects about the various US National Parks to assist in decision making for individuals and families planning their visits.</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449664" y="1125545"/>
            <a:ext cx="3706016" cy="1849304"/>
          </a:xfrm>
        </p:spPr>
        <p:txBody>
          <a:bodyPr>
            <a:normAutofit lnSpcReduction="10000"/>
          </a:bodyPr>
          <a:lstStyle/>
          <a:p>
            <a:pPr marL="0" indent="0">
              <a:buNone/>
            </a:pPr>
            <a:r>
              <a:rPr lang="en-US" sz="2100" dirty="0">
                <a:solidFill>
                  <a:schemeClr val="bg2"/>
                </a:solidFill>
              </a:rPr>
              <a:t>Considerations:</a:t>
            </a:r>
          </a:p>
          <a:p>
            <a:r>
              <a:rPr lang="en-US" sz="1800" dirty="0"/>
              <a:t>Amenities</a:t>
            </a:r>
          </a:p>
          <a:p>
            <a:r>
              <a:rPr lang="en-US" sz="1800" dirty="0"/>
              <a:t>Activities</a:t>
            </a:r>
          </a:p>
          <a:p>
            <a:r>
              <a:rPr lang="en-US" sz="1800" dirty="0"/>
              <a:t>Location</a:t>
            </a:r>
          </a:p>
          <a:p>
            <a:r>
              <a:rPr lang="en-US" sz="1800" dirty="0"/>
              <a:t>Temperature</a:t>
            </a:r>
          </a:p>
          <a:p>
            <a:r>
              <a:rPr lang="en-US" sz="1800" dirty="0"/>
              <a:t>Cost</a:t>
            </a: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Project Process</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Data Engineering Track</a:t>
            </a:r>
          </a:p>
          <a:p>
            <a:r>
              <a:rPr lang="en-US" dirty="0"/>
              <a:t>ETL Workflow</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445756" y="2694736"/>
            <a:ext cx="3398763" cy="454353"/>
          </a:xfrm>
        </p:spPr>
        <p:txBody>
          <a:bodyPr/>
          <a:lstStyle/>
          <a:p>
            <a:pPr algn="ctr"/>
            <a:r>
              <a:rPr lang="en-US" dirty="0"/>
              <a:t>Extract</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45756" y="3428501"/>
            <a:ext cx="3398763" cy="2333625"/>
          </a:xfrm>
        </p:spPr>
        <p:txBody>
          <a:bodyPr>
            <a:normAutofit lnSpcReduction="10000"/>
          </a:bodyPr>
          <a:lstStyle/>
          <a:p>
            <a:r>
              <a:rPr lang="en-US" dirty="0"/>
              <a:t>Performed various API pulls from the National Park Service website to obtain source data and produce csv and </a:t>
            </a:r>
            <a:r>
              <a:rPr lang="en-US" dirty="0" err="1"/>
              <a:t>json</a:t>
            </a:r>
            <a:r>
              <a:rPr lang="en-US" dirty="0"/>
              <a:t> output files.</a:t>
            </a:r>
          </a:p>
          <a:p>
            <a:r>
              <a:rPr lang="en-US" dirty="0"/>
              <a:t>Code prepared in Visual Studio Code Program and/or </a:t>
            </a:r>
            <a:r>
              <a:rPr lang="en-US" dirty="0" err="1"/>
              <a:t>Jupyter</a:t>
            </a:r>
            <a:r>
              <a:rPr lang="en-US" dirty="0"/>
              <a:t> Notebooks, using Python language.</a:t>
            </a:r>
          </a:p>
          <a:p>
            <a:r>
              <a:rPr lang="en-US" dirty="0"/>
              <a:t>Libraries used included </a:t>
            </a:r>
            <a:r>
              <a:rPr lang="en-US" dirty="0" err="1"/>
              <a:t>json</a:t>
            </a:r>
            <a:r>
              <a:rPr lang="en-US" dirty="0"/>
              <a:t>, requests, </a:t>
            </a:r>
            <a:r>
              <a:rPr lang="en-US" dirty="0" err="1"/>
              <a:t>pprint</a:t>
            </a:r>
            <a:r>
              <a:rPr lang="en-US" dirty="0"/>
              <a:t>, pandas, config, </a:t>
            </a:r>
            <a:r>
              <a:rPr lang="en-US" dirty="0" err="1"/>
              <a:t>api_keys</a:t>
            </a:r>
            <a:r>
              <a:rPr lang="en-US" dirty="0"/>
              <a:t>, </a:t>
            </a:r>
            <a:r>
              <a:rPr lang="en-US" dirty="0" err="1"/>
              <a:t>os</a:t>
            </a:r>
            <a:r>
              <a:rPr lang="en-US" dirty="0"/>
              <a:t>, and </a:t>
            </a:r>
            <a:r>
              <a:rPr lang="en-US" dirty="0" err="1"/>
              <a:t>shutil</a:t>
            </a:r>
            <a:r>
              <a:rPr lang="en-US" dirty="0"/>
              <a:t>.</a:t>
            </a:r>
          </a:p>
          <a:p>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18" name="Text Placeholder 6">
            <a:extLst>
              <a:ext uri="{FF2B5EF4-FFF2-40B4-BE49-F238E27FC236}">
                <a16:creationId xmlns:a16="http://schemas.microsoft.com/office/drawing/2014/main" id="{BDB044C1-DA6F-16F2-34B2-65EAF7DE5007}"/>
              </a:ext>
            </a:extLst>
          </p:cNvPr>
          <p:cNvSpPr txBox="1">
            <a:spLocks/>
          </p:cNvSpPr>
          <p:nvPr/>
        </p:nvSpPr>
        <p:spPr>
          <a:xfrm>
            <a:off x="4293163" y="3428500"/>
            <a:ext cx="3398763" cy="2333625"/>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Cleaned, organized and modified extracted data files to prepare cohesive, well-organized datasets to be used for data analysis.</a:t>
            </a:r>
          </a:p>
          <a:p>
            <a:r>
              <a:rPr lang="en-US" dirty="0"/>
              <a:t>Code prepared in Visual Studio Code Program, using Python language.</a:t>
            </a:r>
          </a:p>
          <a:p>
            <a:r>
              <a:rPr lang="en-US" dirty="0"/>
              <a:t>Only pandas library was used.</a:t>
            </a:r>
          </a:p>
          <a:p>
            <a:r>
              <a:rPr lang="en-US" dirty="0"/>
              <a:t>Decided to use csv over </a:t>
            </a:r>
            <a:r>
              <a:rPr lang="en-US" dirty="0" err="1"/>
              <a:t>json</a:t>
            </a:r>
            <a:r>
              <a:rPr lang="en-US" dirty="0"/>
              <a:t> during merges due to user comfort.</a:t>
            </a:r>
          </a:p>
          <a:p>
            <a:endParaRPr lang="en-US" dirty="0"/>
          </a:p>
        </p:txBody>
      </p:sp>
      <p:sp>
        <p:nvSpPr>
          <p:cNvPr id="19" name="Text Placeholder 6">
            <a:extLst>
              <a:ext uri="{FF2B5EF4-FFF2-40B4-BE49-F238E27FC236}">
                <a16:creationId xmlns:a16="http://schemas.microsoft.com/office/drawing/2014/main" id="{0BE6D4C0-FAE1-F0B2-AE2B-8DA9A207738E}"/>
              </a:ext>
            </a:extLst>
          </p:cNvPr>
          <p:cNvSpPr txBox="1">
            <a:spLocks/>
          </p:cNvSpPr>
          <p:nvPr/>
        </p:nvSpPr>
        <p:spPr>
          <a:xfrm>
            <a:off x="8140571" y="3428500"/>
            <a:ext cx="3398763" cy="2333625"/>
          </a:xfrm>
          <a:prstGeom prst="rect">
            <a:avLst/>
          </a:prstGeom>
        </p:spPr>
        <p:txBody>
          <a:bodyPr vert="horz" lIns="91440" tIns="45720" rIns="91440" bIns="45720" rtlCol="0">
            <a:normAutofit fontScale="92500"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The final cleaned datasets contained very different information, therefore MongoDB was chosen for its flexibility.</a:t>
            </a:r>
          </a:p>
          <a:p>
            <a:r>
              <a:rPr lang="en-US" sz="1700" dirty="0"/>
              <a:t>Two collections were loaded into the National Parks database:</a:t>
            </a:r>
          </a:p>
          <a:p>
            <a:pPr lvl="1"/>
            <a:r>
              <a:rPr lang="en-US" sz="1500" dirty="0">
                <a:solidFill>
                  <a:schemeClr val="bg2"/>
                </a:solidFill>
              </a:rPr>
              <a:t>Activities and Amenities</a:t>
            </a:r>
          </a:p>
          <a:p>
            <a:pPr lvl="1"/>
            <a:r>
              <a:rPr lang="en-US" sz="1500" dirty="0">
                <a:solidFill>
                  <a:schemeClr val="bg2"/>
                </a:solidFill>
              </a:rPr>
              <a:t>Entrance Fees</a:t>
            </a:r>
          </a:p>
          <a:p>
            <a:r>
              <a:rPr lang="en-US" dirty="0"/>
              <a:t>Libraries used included </a:t>
            </a:r>
            <a:r>
              <a:rPr lang="en-US" dirty="0" err="1"/>
              <a:t>pymongo</a:t>
            </a:r>
            <a:r>
              <a:rPr lang="en-US" dirty="0"/>
              <a:t> and csv.</a:t>
            </a:r>
          </a:p>
          <a:p>
            <a:endParaRPr lang="en-US" dirty="0"/>
          </a:p>
        </p:txBody>
      </p:sp>
      <p:sp>
        <p:nvSpPr>
          <p:cNvPr id="20" name="Text Placeholder 3">
            <a:extLst>
              <a:ext uri="{FF2B5EF4-FFF2-40B4-BE49-F238E27FC236}">
                <a16:creationId xmlns:a16="http://schemas.microsoft.com/office/drawing/2014/main" id="{31FB87D4-E8AD-ED56-98B4-1BBC0B0C87C2}"/>
              </a:ext>
            </a:extLst>
          </p:cNvPr>
          <p:cNvSpPr txBox="1">
            <a:spLocks/>
          </p:cNvSpPr>
          <p:nvPr/>
        </p:nvSpPr>
        <p:spPr>
          <a:xfrm>
            <a:off x="4293162"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Transform</a:t>
            </a:r>
          </a:p>
        </p:txBody>
      </p:sp>
      <p:sp>
        <p:nvSpPr>
          <p:cNvPr id="21" name="Text Placeholder 3">
            <a:extLst>
              <a:ext uri="{FF2B5EF4-FFF2-40B4-BE49-F238E27FC236}">
                <a16:creationId xmlns:a16="http://schemas.microsoft.com/office/drawing/2014/main" id="{21AD1423-5397-2852-6D63-0C18B4E35385}"/>
              </a:ext>
            </a:extLst>
          </p:cNvPr>
          <p:cNvSpPr txBox="1">
            <a:spLocks/>
          </p:cNvSpPr>
          <p:nvPr/>
        </p:nvSpPr>
        <p:spPr>
          <a:xfrm>
            <a:off x="8140568"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Load</a:t>
            </a:r>
          </a:p>
        </p:txBody>
      </p:sp>
    </p:spTree>
    <p:extLst>
      <p:ext uri="{BB962C8B-B14F-4D97-AF65-F5344CB8AC3E}">
        <p14:creationId xmlns:p14="http://schemas.microsoft.com/office/powerpoint/2010/main" val="18768004"/>
      </p:ext>
    </p:extLst>
  </p:cSld>
  <p:clrMapOvr>
    <a:masterClrMapping/>
  </p:clrMapOvr>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ERD Diagram</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For Information Only – </a:t>
            </a:r>
            <a:r>
              <a:rPr lang="en-US"/>
              <a:t>NoSQL Database </a:t>
            </a:r>
            <a:r>
              <a:rPr lang="en-US" dirty="0"/>
              <a:t>U</a:t>
            </a:r>
            <a:r>
              <a:rPr lang="en-US"/>
              <a:t>sed</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7" name="Picture 6">
            <a:extLst>
              <a:ext uri="{FF2B5EF4-FFF2-40B4-BE49-F238E27FC236}">
                <a16:creationId xmlns:a16="http://schemas.microsoft.com/office/drawing/2014/main" id="{198F7CFB-0E23-DFF4-90A7-36D0AECFE7B9}"/>
              </a:ext>
            </a:extLst>
          </p:cNvPr>
          <p:cNvPicPr>
            <a:picLocks noChangeAspect="1"/>
          </p:cNvPicPr>
          <p:nvPr/>
        </p:nvPicPr>
        <p:blipFill>
          <a:blip r:embed="rId2"/>
          <a:stretch>
            <a:fillRect/>
          </a:stretch>
        </p:blipFill>
        <p:spPr>
          <a:xfrm>
            <a:off x="574590" y="2612571"/>
            <a:ext cx="3375491" cy="3349324"/>
          </a:xfrm>
          <a:prstGeom prst="rect">
            <a:avLst/>
          </a:prstGeom>
        </p:spPr>
      </p:pic>
      <p:pic>
        <p:nvPicPr>
          <p:cNvPr id="4" name="Picture 3">
            <a:extLst>
              <a:ext uri="{FF2B5EF4-FFF2-40B4-BE49-F238E27FC236}">
                <a16:creationId xmlns:a16="http://schemas.microsoft.com/office/drawing/2014/main" id="{4031B567-2DAA-FBC9-B69F-B67993602F08}"/>
              </a:ext>
            </a:extLst>
          </p:cNvPr>
          <p:cNvPicPr>
            <a:picLocks noChangeAspect="1"/>
          </p:cNvPicPr>
          <p:nvPr/>
        </p:nvPicPr>
        <p:blipFill>
          <a:blip r:embed="rId3"/>
          <a:stretch>
            <a:fillRect/>
          </a:stretch>
        </p:blipFill>
        <p:spPr>
          <a:xfrm>
            <a:off x="4455204" y="2612571"/>
            <a:ext cx="3375491" cy="3349324"/>
          </a:xfrm>
          <a:prstGeom prst="rect">
            <a:avLst/>
          </a:prstGeom>
        </p:spPr>
      </p:pic>
      <p:pic>
        <p:nvPicPr>
          <p:cNvPr id="8" name="Picture 7">
            <a:extLst>
              <a:ext uri="{FF2B5EF4-FFF2-40B4-BE49-F238E27FC236}">
                <a16:creationId xmlns:a16="http://schemas.microsoft.com/office/drawing/2014/main" id="{405E79D7-3D2E-B1A7-8A4E-37EF4EC11526}"/>
              </a:ext>
            </a:extLst>
          </p:cNvPr>
          <p:cNvPicPr>
            <a:picLocks noChangeAspect="1"/>
          </p:cNvPicPr>
          <p:nvPr/>
        </p:nvPicPr>
        <p:blipFill>
          <a:blip r:embed="rId4"/>
          <a:stretch>
            <a:fillRect/>
          </a:stretch>
        </p:blipFill>
        <p:spPr>
          <a:xfrm>
            <a:off x="8335818" y="2615504"/>
            <a:ext cx="3281592" cy="3346391"/>
          </a:xfrm>
          <a:prstGeom prst="rect">
            <a:avLst/>
          </a:prstGeom>
        </p:spPr>
      </p:pic>
    </p:spTree>
    <p:extLst>
      <p:ext uri="{BB962C8B-B14F-4D97-AF65-F5344CB8AC3E}">
        <p14:creationId xmlns:p14="http://schemas.microsoft.com/office/powerpoint/2010/main" val="2402531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The Data</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3" name="Text Placeholder 4">
            <a:extLst>
              <a:ext uri="{FF2B5EF4-FFF2-40B4-BE49-F238E27FC236}">
                <a16:creationId xmlns:a16="http://schemas.microsoft.com/office/drawing/2014/main" id="{E1C240C3-04C8-45D0-A293-FD363EC1C77A}"/>
              </a:ext>
            </a:extLst>
          </p:cNvPr>
          <p:cNvSpPr txBox="1">
            <a:spLocks/>
          </p:cNvSpPr>
          <p:nvPr/>
        </p:nvSpPr>
        <p:spPr>
          <a:xfrm>
            <a:off x="650651" y="2159729"/>
            <a:ext cx="5170628" cy="43657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2"/>
                </a:solidFill>
              </a:rPr>
              <a:t>4 datasets pulled from the National Parks service API.</a:t>
            </a:r>
          </a:p>
          <a:p>
            <a:r>
              <a:rPr lang="en-US" sz="2000" dirty="0">
                <a:solidFill>
                  <a:schemeClr val="bg2"/>
                </a:solidFill>
              </a:rPr>
              <a:t>2 datasets pulled from the National Weather API.</a:t>
            </a:r>
          </a:p>
          <a:p>
            <a:r>
              <a:rPr lang="en-US" sz="2000" dirty="0">
                <a:solidFill>
                  <a:schemeClr val="bg2"/>
                </a:solidFill>
              </a:rPr>
              <a:t>Performed a series of merges based on common column = </a:t>
            </a:r>
            <a:r>
              <a:rPr lang="en-US" sz="2000" dirty="0" err="1">
                <a:solidFill>
                  <a:schemeClr val="bg2"/>
                </a:solidFill>
              </a:rPr>
              <a:t>park_code</a:t>
            </a:r>
            <a:endParaRPr lang="en-US" sz="2000" dirty="0">
              <a:solidFill>
                <a:schemeClr val="bg2"/>
              </a:solidFill>
            </a:endParaRPr>
          </a:p>
          <a:p>
            <a:r>
              <a:rPr lang="en-US" sz="2000" dirty="0">
                <a:solidFill>
                  <a:schemeClr val="bg2"/>
                </a:solidFill>
              </a:rPr>
              <a:t>Final datasets for import into MongoDB:</a:t>
            </a:r>
          </a:p>
        </p:txBody>
      </p:sp>
      <p:sp>
        <p:nvSpPr>
          <p:cNvPr id="11" name="TextBox 1" descr="Weekly Chore Schedule" title="Title 1">
            <a:extLst>
              <a:ext uri="{FF2B5EF4-FFF2-40B4-BE49-F238E27FC236}">
                <a16:creationId xmlns:a16="http://schemas.microsoft.com/office/drawing/2014/main" id="{00000000-0008-0000-0000-000003000000}"/>
              </a:ext>
            </a:extLst>
          </p:cNvPr>
          <p:cNvSpPr txBox="1"/>
          <p:nvPr/>
        </p:nvSpPr>
        <p:spPr>
          <a:xfrm>
            <a:off x="5939647" y="2221653"/>
            <a:ext cx="3301340" cy="365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solidFill>
                  <a:schemeClr val="bg2">
                    <a:lumMod val="75000"/>
                  </a:schemeClr>
                </a:solidFill>
                <a:latin typeface="+mj-lt"/>
              </a:rPr>
              <a:t>Amenities and Activities By Place</a:t>
            </a:r>
          </a:p>
        </p:txBody>
      </p:sp>
      <p:sp>
        <p:nvSpPr>
          <p:cNvPr id="13" name="TextBox 1" descr="Weekly Chore Schedule" title="Title 1">
            <a:extLst>
              <a:ext uri="{FF2B5EF4-FFF2-40B4-BE49-F238E27FC236}">
                <a16:creationId xmlns:a16="http://schemas.microsoft.com/office/drawing/2014/main" id="{54289C8D-7FCC-B3B4-BEE0-059293A7CC75}"/>
              </a:ext>
            </a:extLst>
          </p:cNvPr>
          <p:cNvSpPr txBox="1"/>
          <p:nvPr/>
        </p:nvSpPr>
        <p:spPr>
          <a:xfrm>
            <a:off x="9240987" y="311042"/>
            <a:ext cx="2504170" cy="365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solidFill>
                  <a:schemeClr val="bg2">
                    <a:lumMod val="75000"/>
                  </a:schemeClr>
                </a:solidFill>
                <a:latin typeface="+mj-lt"/>
              </a:rPr>
              <a:t>Entrance Fees</a:t>
            </a:r>
          </a:p>
        </p:txBody>
      </p:sp>
      <p:pic>
        <p:nvPicPr>
          <p:cNvPr id="15" name="Picture 14">
            <a:extLst>
              <a:ext uri="{FF2B5EF4-FFF2-40B4-BE49-F238E27FC236}">
                <a16:creationId xmlns:a16="http://schemas.microsoft.com/office/drawing/2014/main" id="{7A57FCDB-DDF4-71AA-7C72-12D2AABB04E8}"/>
              </a:ext>
            </a:extLst>
          </p:cNvPr>
          <p:cNvPicPr>
            <a:picLocks noChangeAspect="1"/>
          </p:cNvPicPr>
          <p:nvPr/>
        </p:nvPicPr>
        <p:blipFill>
          <a:blip r:embed="rId2"/>
          <a:stretch>
            <a:fillRect/>
          </a:stretch>
        </p:blipFill>
        <p:spPr>
          <a:xfrm>
            <a:off x="6292179" y="2578698"/>
            <a:ext cx="2691095" cy="3563991"/>
          </a:xfrm>
          <a:prstGeom prst="rect">
            <a:avLst/>
          </a:prstGeom>
        </p:spPr>
      </p:pic>
      <p:pic>
        <p:nvPicPr>
          <p:cNvPr id="17" name="Picture 16">
            <a:extLst>
              <a:ext uri="{FF2B5EF4-FFF2-40B4-BE49-F238E27FC236}">
                <a16:creationId xmlns:a16="http://schemas.microsoft.com/office/drawing/2014/main" id="{9582BCE6-C35C-4A3E-9FE2-2B1AF33A7494}"/>
              </a:ext>
            </a:extLst>
          </p:cNvPr>
          <p:cNvPicPr>
            <a:picLocks noChangeAspect="1"/>
          </p:cNvPicPr>
          <p:nvPr/>
        </p:nvPicPr>
        <p:blipFill>
          <a:blip r:embed="rId3"/>
          <a:stretch>
            <a:fillRect/>
          </a:stretch>
        </p:blipFill>
        <p:spPr>
          <a:xfrm>
            <a:off x="9192642" y="715311"/>
            <a:ext cx="2600860" cy="3563991"/>
          </a:xfrm>
          <a:prstGeom prst="rect">
            <a:avLst/>
          </a:prstGeom>
        </p:spPr>
      </p:pic>
    </p:spTree>
    <p:extLst>
      <p:ext uri="{BB962C8B-B14F-4D97-AF65-F5344CB8AC3E}">
        <p14:creationId xmlns:p14="http://schemas.microsoft.com/office/powerpoint/2010/main" val="262229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731667"/>
            <a:ext cx="4357688" cy="1325563"/>
          </a:xfrm>
        </p:spPr>
        <p:txBody>
          <a:bodyPr>
            <a:normAutofit fontScale="90000"/>
          </a:bodyPr>
          <a:lstStyle/>
          <a:p>
            <a:r>
              <a:rPr lang="en-US" dirty="0"/>
              <a:t>Data Analysis Using </a:t>
            </a:r>
            <a:r>
              <a:rPr lang="en-US" dirty="0" err="1"/>
              <a:t>MatPlotLib</a:t>
            </a:r>
            <a:endParaRPr lang="en-US"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6370720" y="4475203"/>
            <a:ext cx="4980031" cy="1636365"/>
          </a:xfrm>
        </p:spPr>
        <p:txBody>
          <a:bodyPr/>
          <a:lstStyle/>
          <a:p>
            <a:r>
              <a:rPr lang="en-US" dirty="0"/>
              <a:t>The data included in the Activities and Amenities collection, within the National Parks database, was transformed into basic visualizations, such as </a:t>
            </a:r>
            <a:r>
              <a:rPr lang="en-US" dirty="0" err="1"/>
              <a:t>bargraphs</a:t>
            </a:r>
            <a:r>
              <a:rPr lang="en-US" dirty="0"/>
              <a:t>, to evaluate the available data.  </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10" name="Picture 9">
            <a:extLst>
              <a:ext uri="{FF2B5EF4-FFF2-40B4-BE49-F238E27FC236}">
                <a16:creationId xmlns:a16="http://schemas.microsoft.com/office/drawing/2014/main" id="{2390D74E-85EA-9B31-7190-4C1B83EE6DAD}"/>
              </a:ext>
            </a:extLst>
          </p:cNvPr>
          <p:cNvPicPr>
            <a:picLocks noChangeAspect="1"/>
          </p:cNvPicPr>
          <p:nvPr/>
        </p:nvPicPr>
        <p:blipFill>
          <a:blip r:embed="rId2"/>
          <a:stretch>
            <a:fillRect/>
          </a:stretch>
        </p:blipFill>
        <p:spPr>
          <a:xfrm>
            <a:off x="5723164" y="374391"/>
            <a:ext cx="5804493" cy="3856644"/>
          </a:xfrm>
          <a:prstGeom prst="rect">
            <a:avLst/>
          </a:prstGeom>
        </p:spPr>
      </p:pic>
      <p:pic>
        <p:nvPicPr>
          <p:cNvPr id="14" name="Picture 13">
            <a:extLst>
              <a:ext uri="{FF2B5EF4-FFF2-40B4-BE49-F238E27FC236}">
                <a16:creationId xmlns:a16="http://schemas.microsoft.com/office/drawing/2014/main" id="{C6AC67D7-3212-BC38-E091-3ED92315540E}"/>
              </a:ext>
            </a:extLst>
          </p:cNvPr>
          <p:cNvPicPr>
            <a:picLocks noChangeAspect="1"/>
          </p:cNvPicPr>
          <p:nvPr/>
        </p:nvPicPr>
        <p:blipFill>
          <a:blip r:embed="rId3"/>
          <a:stretch>
            <a:fillRect/>
          </a:stretch>
        </p:blipFill>
        <p:spPr>
          <a:xfrm>
            <a:off x="841248" y="2824074"/>
            <a:ext cx="5161666" cy="3302259"/>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9</a:t>
            </a:fld>
            <a:endParaRPr lang="en-US"/>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38200" y="365125"/>
            <a:ext cx="5915659" cy="1325563"/>
          </a:xfrm>
        </p:spPr>
        <p:txBody>
          <a:bodyPr anchor="ctr">
            <a:noAutofit/>
          </a:bodyPr>
          <a:lstStyle/>
          <a:p>
            <a:r>
              <a:rPr lang="en-US" sz="4500" dirty="0"/>
              <a:t>Find Perfect Weather for Your Next Adventure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sz="half" idx="1"/>
          </p:nvPr>
        </p:nvSpPr>
        <p:spPr>
          <a:xfrm>
            <a:off x="838199" y="2493033"/>
            <a:ext cx="5666117" cy="3683929"/>
          </a:xfrm>
        </p:spPr>
        <p:txBody>
          <a:bodyPr vert="horz" lIns="0" tIns="45720" rIns="0" bIns="45720" rtlCol="0">
            <a:noAutofit/>
          </a:bodyPr>
          <a:lstStyle/>
          <a:p>
            <a:r>
              <a:rPr lang="en-US" sz="2300" b="1" dirty="0">
                <a:solidFill>
                  <a:schemeClr val="bg2"/>
                </a:solidFill>
              </a:rPr>
              <a:t>Visitor Planning: </a:t>
            </a:r>
            <a:r>
              <a:rPr lang="en-US" sz="2300" dirty="0">
                <a:solidFill>
                  <a:schemeClr val="bg2"/>
                </a:solidFill>
              </a:rPr>
              <a:t>Identifies ideal visit times based on temperature preferences</a:t>
            </a:r>
          </a:p>
          <a:p>
            <a:endParaRPr lang="en-US" sz="2300" dirty="0">
              <a:solidFill>
                <a:schemeClr val="bg2"/>
              </a:solidFill>
            </a:endParaRPr>
          </a:p>
          <a:p>
            <a:r>
              <a:rPr lang="en-US" sz="2300" b="1" dirty="0">
                <a:solidFill>
                  <a:schemeClr val="bg2"/>
                </a:solidFill>
              </a:rPr>
              <a:t>Conservation Insight: </a:t>
            </a:r>
            <a:r>
              <a:rPr lang="en-US" sz="2300" dirty="0">
                <a:solidFill>
                  <a:schemeClr val="bg2"/>
                </a:solidFill>
              </a:rPr>
              <a:t>Helps understand climate impacts on park ecosystems</a:t>
            </a:r>
          </a:p>
          <a:p>
            <a:endParaRPr lang="en-US" sz="2300" dirty="0">
              <a:solidFill>
                <a:schemeClr val="bg2"/>
              </a:solidFill>
            </a:endParaRPr>
          </a:p>
          <a:p>
            <a:r>
              <a:rPr lang="en-US" sz="2300" b="1" dirty="0">
                <a:solidFill>
                  <a:schemeClr val="bg2"/>
                </a:solidFill>
              </a:rPr>
              <a:t>Comprehensive Tool: </a:t>
            </a:r>
            <a:r>
              <a:rPr lang="en-US" sz="2300" dirty="0">
                <a:solidFill>
                  <a:schemeClr val="bg2"/>
                </a:solidFill>
              </a:rPr>
              <a:t>Provides an overview for better visit decisions and climate trends.</a:t>
            </a:r>
          </a:p>
        </p:txBody>
      </p:sp>
      <p:pic>
        <p:nvPicPr>
          <p:cNvPr id="10" name="Picture 9" descr="A table of text with different colors&#10;&#10;Description automatically generated with medium confidence">
            <a:extLst>
              <a:ext uri="{FF2B5EF4-FFF2-40B4-BE49-F238E27FC236}">
                <a16:creationId xmlns:a16="http://schemas.microsoft.com/office/drawing/2014/main" id="{1F461B79-F78D-9B8C-0888-04EE22731457}"/>
              </a:ext>
            </a:extLst>
          </p:cNvPr>
          <p:cNvPicPr>
            <a:picLocks noChangeAspect="1"/>
          </p:cNvPicPr>
          <p:nvPr/>
        </p:nvPicPr>
        <p:blipFill>
          <a:blip r:embed="rId2"/>
          <a:stretch>
            <a:fillRect/>
          </a:stretch>
        </p:blipFill>
        <p:spPr>
          <a:xfrm>
            <a:off x="6753859" y="213642"/>
            <a:ext cx="3634480" cy="6348439"/>
          </a:xfrm>
          <a:prstGeom prst="rect">
            <a:avLst/>
          </a:prstGeom>
          <a:noFill/>
        </p:spPr>
      </p:pic>
    </p:spTree>
    <p:extLst>
      <p:ext uri="{BB962C8B-B14F-4D97-AF65-F5344CB8AC3E}">
        <p14:creationId xmlns:p14="http://schemas.microsoft.com/office/powerpoint/2010/main" val="290299278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0F60B100-7079-4DE7-AF7C-20BFB1D62C4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169</TotalTime>
  <Words>497</Words>
  <Application>Microsoft Office PowerPoint</Application>
  <PresentationFormat>Widescreen</PresentationFormat>
  <Paragraphs>67</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Aptos</vt:lpstr>
      <vt:lpstr>Aptos Display</vt:lpstr>
      <vt:lpstr>Arial</vt:lpstr>
      <vt:lpstr>Calibri</vt:lpstr>
      <vt:lpstr>Franklin Gothic Book</vt:lpstr>
      <vt:lpstr>Gill Sans MT</vt:lpstr>
      <vt:lpstr>Office Theme</vt:lpstr>
      <vt:lpstr>Custom Design</vt:lpstr>
      <vt:lpstr>US National Parks Data Engineering Project</vt:lpstr>
      <vt:lpstr>Meet the Team</vt:lpstr>
      <vt:lpstr>PowerPoint Presentation</vt:lpstr>
      <vt:lpstr>NPS Project Plan</vt:lpstr>
      <vt:lpstr>Project Process</vt:lpstr>
      <vt:lpstr>ERD Diagram</vt:lpstr>
      <vt:lpstr>The Data</vt:lpstr>
      <vt:lpstr>Data Analysis Using MatPlotLib</vt:lpstr>
      <vt:lpstr>Find Perfect Weather for Your Next Adventure</vt:lpstr>
      <vt:lpstr>Website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Stephanie Souza</dc:creator>
  <cp:lastModifiedBy>Victoria Scott</cp:lastModifiedBy>
  <cp:revision>6</cp:revision>
  <dcterms:created xsi:type="dcterms:W3CDTF">2024-07-21T16:50:07Z</dcterms:created>
  <dcterms:modified xsi:type="dcterms:W3CDTF">2024-07-24T02:49:06Z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